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31"/>
  </p:notesMasterIdLst>
  <p:sldIdLst>
    <p:sldId id="256" r:id="rId2"/>
    <p:sldId id="257" r:id="rId3"/>
    <p:sldId id="260" r:id="rId4"/>
    <p:sldId id="345" r:id="rId5"/>
    <p:sldId id="365" r:id="rId6"/>
    <p:sldId id="298" r:id="rId7"/>
    <p:sldId id="263" r:id="rId8"/>
    <p:sldId id="622" r:id="rId9"/>
    <p:sldId id="623" r:id="rId10"/>
    <p:sldId id="628" r:id="rId11"/>
    <p:sldId id="627" r:id="rId12"/>
    <p:sldId id="639" r:id="rId13"/>
    <p:sldId id="625" r:id="rId14"/>
    <p:sldId id="572" r:id="rId15"/>
    <p:sldId id="636" r:id="rId16"/>
    <p:sldId id="600" r:id="rId17"/>
    <p:sldId id="574" r:id="rId18"/>
    <p:sldId id="629" r:id="rId19"/>
    <p:sldId id="575" r:id="rId20"/>
    <p:sldId id="599" r:id="rId21"/>
    <p:sldId id="631" r:id="rId22"/>
    <p:sldId id="638" r:id="rId23"/>
    <p:sldId id="632" r:id="rId24"/>
    <p:sldId id="637" r:id="rId25"/>
    <p:sldId id="633" r:id="rId26"/>
    <p:sldId id="634" r:id="rId27"/>
    <p:sldId id="635" r:id="rId28"/>
    <p:sldId id="640" r:id="rId29"/>
    <p:sldId id="63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3265"/>
  </p:normalViewPr>
  <p:slideViewPr>
    <p:cSldViewPr snapToGrid="0" snapToObjects="1">
      <p:cViewPr varScale="1">
        <p:scale>
          <a:sx n="105" d="100"/>
          <a:sy n="105" d="100"/>
        </p:scale>
        <p:origin x="13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q10/Google%20Drive/Projects/TOUCH/proposal/data/top500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447907106614092"/>
          <c:y val="5.4582560296846022E-2"/>
          <c:w val="0.79002834543669365"/>
          <c:h val="0.78850485890744049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numRef>
              <c:f>Sheet1!$I$6:$I$14</c:f>
              <c:numCache>
                <c:formatCode>0</c:formatCod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numCache>
            </c:numRef>
          </c:cat>
          <c:val>
            <c:numRef>
              <c:f>Sheet1!$K$6:$K$14</c:f>
              <c:numCache>
                <c:formatCode>0.0%</c:formatCode>
                <c:ptCount val="9"/>
                <c:pt idx="0">
                  <c:v>1.3999999999999999E-2</c:v>
                </c:pt>
                <c:pt idx="1">
                  <c:v>3.4000000000000002E-2</c:v>
                </c:pt>
                <c:pt idx="2">
                  <c:v>7.8E-2</c:v>
                </c:pt>
                <c:pt idx="3">
                  <c:v>0.106</c:v>
                </c:pt>
                <c:pt idx="4">
                  <c:v>0.124</c:v>
                </c:pt>
                <c:pt idx="5">
                  <c:v>0.14599999999999999</c:v>
                </c:pt>
                <c:pt idx="6">
                  <c:v>0.17199999999999999</c:v>
                </c:pt>
                <c:pt idx="7">
                  <c:v>0.188</c:v>
                </c:pt>
                <c:pt idx="8">
                  <c:v>0.20399999999999999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73-AA4C-A646-9F4BF46A42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7"/>
        <c:overlap val="-43"/>
        <c:axId val="1778883088"/>
        <c:axId val="30706415"/>
      </c:barChart>
      <c:catAx>
        <c:axId val="17788830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706415"/>
        <c:crosses val="autoZero"/>
        <c:auto val="1"/>
        <c:lblAlgn val="ctr"/>
        <c:lblOffset val="100"/>
        <c:noMultiLvlLbl val="0"/>
      </c:catAx>
      <c:valAx>
        <c:axId val="307064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% of top500 systems  with accelerators</a:t>
                </a:r>
              </a:p>
            </c:rich>
          </c:tx>
          <c:layout>
            <c:manualLayout>
              <c:xMode val="edge"/>
              <c:yMode val="edge"/>
              <c:x val="3.7985831859034952E-2"/>
              <c:y val="7.4351525046619765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8883088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noFill/>
      <a:round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0.25003</cdr:x>
      <cdr:y>0.59862</cdr:y>
    </cdr:from>
    <cdr:to>
      <cdr:x>0.36847</cdr:x>
      <cdr:y>0.73475</cdr:y>
    </cdr:to>
    <cdr:sp macro="" textlink="">
      <cdr:nvSpPr>
        <cdr:cNvPr id="2" name="TextBox 2">
          <a:extLst xmlns:a="http://schemas.openxmlformats.org/drawingml/2006/main">
            <a:ext uri="{FF2B5EF4-FFF2-40B4-BE49-F238E27FC236}">
              <a16:creationId xmlns:a16="http://schemas.microsoft.com/office/drawing/2014/main" id="{8C4A6EA7-78D6-C64D-B491-90F8728BC177}"/>
            </a:ext>
          </a:extLst>
        </cdr:cNvPr>
        <cdr:cNvSpPr txBox="1"/>
      </cdr:nvSpPr>
      <cdr:spPr>
        <a:xfrm xmlns:a="http://schemas.openxmlformats.org/drawingml/2006/main">
          <a:off x="1747902" y="2842239"/>
          <a:ext cx="828002" cy="646344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IBM</a:t>
          </a:r>
          <a:r>
            <a:rPr lang="en-US" sz="1800" baseline="0" dirty="0">
              <a:solidFill>
                <a:srgbClr val="C00000"/>
              </a:solidFill>
            </a:rPr>
            <a:t> </a:t>
          </a: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Cell</a:t>
          </a:r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0.30706</cdr:x>
      <cdr:y>0.40277</cdr:y>
    </cdr:from>
    <cdr:to>
      <cdr:x>0.47664</cdr:x>
      <cdr:y>0.54415</cdr:y>
    </cdr:to>
    <cdr:sp macro="" textlink="">
      <cdr:nvSpPr>
        <cdr:cNvPr id="3" name="TextBox 3">
          <a:extLst xmlns:a="http://schemas.openxmlformats.org/drawingml/2006/main">
            <a:ext uri="{FF2B5EF4-FFF2-40B4-BE49-F238E27FC236}">
              <a16:creationId xmlns:a16="http://schemas.microsoft.com/office/drawing/2014/main" id="{30AC4421-1FFA-B74E-BB25-112C204ACBB5}"/>
            </a:ext>
          </a:extLst>
        </cdr:cNvPr>
        <cdr:cNvSpPr txBox="1"/>
      </cdr:nvSpPr>
      <cdr:spPr>
        <a:xfrm xmlns:a="http://schemas.openxmlformats.org/drawingml/2006/main">
          <a:off x="2146626" y="1912336"/>
          <a:ext cx="1185536" cy="671267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no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NVIDIA</a:t>
          </a:r>
          <a:endParaRPr lang="en-US" sz="1800" baseline="0" dirty="0">
            <a:solidFill>
              <a:srgbClr val="C00000"/>
            </a:solidFill>
          </a:endParaRP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Tesla </a:t>
          </a:r>
        </a:p>
        <a:p xmlns:a="http://schemas.openxmlformats.org/drawingml/2006/main">
          <a:pPr algn="ctr"/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0.47385</cdr:x>
      <cdr:y>0.26664</cdr:y>
    </cdr:from>
    <cdr:to>
      <cdr:x>0.64343</cdr:x>
      <cdr:y>0.40277</cdr:y>
    </cdr:to>
    <cdr:sp macro="" textlink="">
      <cdr:nvSpPr>
        <cdr:cNvPr id="4" name="TextBox 4">
          <a:extLst xmlns:a="http://schemas.openxmlformats.org/drawingml/2006/main">
            <a:ext uri="{FF2B5EF4-FFF2-40B4-BE49-F238E27FC236}">
              <a16:creationId xmlns:a16="http://schemas.microsoft.com/office/drawing/2014/main" id="{3878D345-FBBC-3048-AD41-6F6B73402023}"/>
            </a:ext>
          </a:extLst>
        </cdr:cNvPr>
        <cdr:cNvSpPr txBox="1"/>
      </cdr:nvSpPr>
      <cdr:spPr>
        <a:xfrm xmlns:a="http://schemas.openxmlformats.org/drawingml/2006/main">
          <a:off x="3312663" y="1265993"/>
          <a:ext cx="1185516" cy="646343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Intel</a:t>
          </a:r>
          <a:endParaRPr lang="en-US" sz="1800" baseline="0" dirty="0">
            <a:solidFill>
              <a:srgbClr val="C00000"/>
            </a:solidFill>
          </a:endParaRP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Xeon Phi</a:t>
          </a:r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0.65945</cdr:x>
      <cdr:y>0.12478</cdr:y>
    </cdr:from>
    <cdr:to>
      <cdr:x>0.82903</cdr:x>
      <cdr:y>0.2609</cdr:y>
    </cdr:to>
    <cdr:sp macro="" textlink="">
      <cdr:nvSpPr>
        <cdr:cNvPr id="5" name="TextBox 5">
          <a:extLst xmlns:a="http://schemas.openxmlformats.org/drawingml/2006/main">
            <a:ext uri="{FF2B5EF4-FFF2-40B4-BE49-F238E27FC236}">
              <a16:creationId xmlns:a16="http://schemas.microsoft.com/office/drawing/2014/main" id="{AA112932-4C5D-854F-B771-06C752A80A4D}"/>
            </a:ext>
          </a:extLst>
        </cdr:cNvPr>
        <cdr:cNvSpPr txBox="1"/>
      </cdr:nvSpPr>
      <cdr:spPr>
        <a:xfrm xmlns:a="http://schemas.openxmlformats.org/drawingml/2006/main">
          <a:off x="4610130" y="592435"/>
          <a:ext cx="1185535" cy="646331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PEZY</a:t>
          </a:r>
        </a:p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SC2</a:t>
          </a:r>
        </a:p>
      </cdr:txBody>
    </cdr:sp>
  </cdr:relSizeAnchor>
</c:userShapes>
</file>

<file path=ppt/media/image1.tiff>
</file>

<file path=ppt/media/image10.jpg>
</file>

<file path=ppt/media/image11.pn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3.jpeg>
</file>

<file path=ppt/media/image5.tiff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EF68A8-E165-F949-BEA5-53E940A73F67}" type="datetimeFigureOut">
              <a:rPr lang="en-US" smtClean="0"/>
              <a:t>8/6/20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CA37AB-1DA8-F046-AE13-6CF4378F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48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 we want to have different kinds of processors on a phone?</a:t>
            </a:r>
          </a:p>
          <a:p>
            <a:endParaRPr lang="en-US" dirty="0"/>
          </a:p>
          <a:p>
            <a:r>
              <a:rPr lang="en-US" dirty="0"/>
              <a:t>What is your typical usage? What apps do you have running on your phone?</a:t>
            </a:r>
          </a:p>
          <a:p>
            <a:endParaRPr lang="en-US" dirty="0"/>
          </a:p>
          <a:p>
            <a:r>
              <a:rPr lang="en-US" dirty="0"/>
              <a:t>Can someone share the apps they currently have running (in the background)?</a:t>
            </a:r>
          </a:p>
          <a:p>
            <a:endParaRPr lang="en-US" dirty="0"/>
          </a:p>
          <a:p>
            <a:r>
              <a:rPr lang="en-US" dirty="0"/>
              <a:t>Introduce the notion of a workload.</a:t>
            </a:r>
          </a:p>
          <a:p>
            <a:r>
              <a:rPr lang="en-US" dirty="0"/>
              <a:t>A bunch of apps with different characteristics and different demands for resources.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C999E8-9BF6-E64D-B161-1B2A702BFD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795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918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74663" y="615950"/>
            <a:ext cx="6376987" cy="3587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0B06B24-BB38-FC44-8D10-2A827BDC6D93}" type="datetime1">
              <a:rPr lang="en-US" altLang="x-none" smtClean="0"/>
              <a:t>8/6/20</a:t>
            </a:fld>
            <a:endParaRPr lang="en-US" altLang="x-non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C98A428-11DF-354C-9BC5-C6403726F701}" type="slidenum">
              <a:rPr lang="en-US" altLang="x-none" smtClean="0"/>
              <a:pPr/>
              <a:t>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680141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Module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Lecture; course; term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A9993F4-BD82-8C42-B758-81E3156C7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1498" y="317077"/>
            <a:ext cx="1219200" cy="1219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4070C7D-A2BC-2C46-AC05-FA5AE8FF76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17" t="22748" r="1427" b="27500"/>
          <a:stretch/>
        </p:blipFill>
        <p:spPr>
          <a:xfrm>
            <a:off x="6260275" y="393276"/>
            <a:ext cx="2052871" cy="1143001"/>
          </a:xfrm>
          <a:prstGeom prst="rect">
            <a:avLst/>
          </a:prstGeom>
        </p:spPr>
      </p:pic>
      <p:pic>
        <p:nvPicPr>
          <p:cNvPr id="12" name="Picture 11" descr="url-1.jpeg">
            <a:extLst>
              <a:ext uri="{FF2B5EF4-FFF2-40B4-BE49-F238E27FC236}">
                <a16:creationId xmlns:a16="http://schemas.microsoft.com/office/drawing/2014/main" id="{0377E4AB-1C77-354C-975B-A8B28EDC34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456" y="507577"/>
            <a:ext cx="1143819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DE15FF5-4E82-6743-B02A-24CF40F59F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3146" y="373978"/>
            <a:ext cx="1683224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78B817-31ED-534B-91F6-D24786ACF068}"/>
              </a:ext>
            </a:extLst>
          </p:cNvPr>
          <p:cNvSpPr txBox="1"/>
          <p:nvPr/>
        </p:nvSpPr>
        <p:spPr>
          <a:xfrm>
            <a:off x="8011055" y="5729130"/>
            <a:ext cx="36733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Developed by : Apan Qasem, </a:t>
            </a:r>
            <a:r>
              <a:rPr lang="en-US" sz="1400" dirty="0" err="1"/>
              <a:t>apan@txstate.edu</a:t>
            </a:r>
            <a:endParaRPr lang="en-US" sz="1400" dirty="0"/>
          </a:p>
          <a:p>
            <a:r>
              <a:rPr lang="en-US" sz="1400" dirty="0"/>
              <a:t>Work supported by NSF grant OAC-1829644</a:t>
            </a:r>
          </a:p>
        </p:txBody>
      </p:sp>
    </p:spTree>
    <p:extLst>
      <p:ext uri="{BB962C8B-B14F-4D97-AF65-F5344CB8AC3E}">
        <p14:creationId xmlns:p14="http://schemas.microsoft.com/office/powerpoint/2010/main" val="3205656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4953000"/>
            <a:ext cx="12188825" cy="1905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7" y="491507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936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" y="0"/>
            <a:ext cx="12191985" cy="4915076"/>
          </a:xfrm>
          <a:solidFill>
            <a:srgbClr val="691D20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204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5868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14780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14779"/>
            <a:ext cx="7734300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366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spcBef>
                <a:spcPts val="600"/>
              </a:spcBef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719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7890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4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453243"/>
            <a:ext cx="4937760" cy="441585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453243"/>
            <a:ext cx="4937760" cy="44158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630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75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88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46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124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961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0"/>
            <a:ext cx="4050791" cy="6858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50" y="731520"/>
            <a:ext cx="6679191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3" y="6459787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7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41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59786"/>
            <a:ext cx="12192001" cy="398214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93303"/>
            <a:ext cx="12192001" cy="65999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1034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543050"/>
            <a:ext cx="10058401" cy="432604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2" y="6459787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6" y="6459787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0" y="645978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88720" y="136120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3955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457200" indent="-320040" algn="l" defTabSz="914400" rtl="0" eaLnBrk="1" latinLnBrk="0" hangingPunct="1">
        <a:lnSpc>
          <a:spcPct val="90000"/>
        </a:lnSpc>
        <a:spcBef>
          <a:spcPts val="0"/>
        </a:spcBef>
        <a:spcAft>
          <a:spcPts val="200"/>
        </a:spcAft>
        <a:buClr>
          <a:srgbClr val="C00000"/>
        </a:buClr>
        <a:buSzPct val="100000"/>
        <a:buFont typeface="Arial" charset="0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1pPr>
      <a:lvl2pPr marL="731520" indent="-28346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3pPr>
      <a:lvl4pPr marL="1097280" indent="-19202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13.png"/><Relationship Id="rId7" Type="http://schemas.openxmlformats.org/officeDocument/2006/relationships/image" Target="../media/image17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10" Type="http://schemas.openxmlformats.org/officeDocument/2006/relationships/image" Target="../media/image20.jpg"/><Relationship Id="rId4" Type="http://schemas.openxmlformats.org/officeDocument/2006/relationships/image" Target="../media/image14.jpg"/><Relationship Id="rId9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3F617-3ACF-B141-AD5D-3FE2A247E3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Heterogeneous Programming with OpenMP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513C62-506E-A54A-A91D-848EF9EA35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292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OpenMP Features: Programmability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Provide capability to incrementally parallelize a serial program, unlike message-passing libraries which typically require an all-or-nothing approach</a:t>
            </a:r>
          </a:p>
          <a:p>
            <a:endParaRPr lang="en-US" sz="2800" dirty="0"/>
          </a:p>
          <a:p>
            <a:r>
              <a:rPr lang="en-US" sz="2800" dirty="0"/>
              <a:t>Provide the capability to implement both coarse-grain and fine-grain parallelism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2CE392-3087-D447-91F3-3E5C48377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846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OpenMP Features: Low overhead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Establish a simple and limited set of directives for programming shared-memory machines</a:t>
            </a:r>
          </a:p>
          <a:p>
            <a:endParaRPr lang="en-US" sz="2800" dirty="0"/>
          </a:p>
          <a:p>
            <a:r>
              <a:rPr lang="en-US" sz="2800" dirty="0"/>
              <a:t>Significant parallelism can be implemented by using just 3/4 directives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9B8F64-EF4F-F040-9E75-94A040BF7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654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D6221-CA78-844E-80FA-C4C021145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OpenMP Features: Portability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D1583-BB92-C44F-9CB3-96E5F34C1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The API is specified for C/C++ and Fortran</a:t>
            </a:r>
          </a:p>
          <a:p>
            <a:r>
              <a:rPr lang="en-US" sz="2800" dirty="0"/>
              <a:t>Most major platforms have been implemented including Unix/Linux platforms and Windows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8ADE1-B478-1A47-B70E-D3C6AC85D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801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OpenMP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Loop centric </a:t>
            </a:r>
          </a:p>
          <a:p>
            <a:r>
              <a:rPr lang="en-US" sz="2800" dirty="0"/>
              <a:t>Focus on data parallelization</a:t>
            </a:r>
          </a:p>
          <a:p>
            <a:pPr lvl="1"/>
            <a:endParaRPr lang="en-US" sz="2000" dirty="0"/>
          </a:p>
          <a:p>
            <a:r>
              <a:rPr lang="en-US" sz="2800" dirty="0"/>
              <a:t>Assumes programmers know what they are doing</a:t>
            </a:r>
          </a:p>
          <a:p>
            <a:r>
              <a:rPr lang="en-US" sz="2800" dirty="0"/>
              <a:t>Code regions marked parallel are assumed independent</a:t>
            </a:r>
          </a:p>
          <a:p>
            <a:pPr lvl="1"/>
            <a:r>
              <a:rPr lang="en-US" sz="2500" dirty="0"/>
              <a:t>compiler might still choose not to parallelize</a:t>
            </a:r>
          </a:p>
          <a:p>
            <a:r>
              <a:rPr lang="en-US" sz="2800" dirty="0"/>
              <a:t>Programmer is responsible for protection against race conditions</a:t>
            </a:r>
          </a:p>
          <a:p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477570-9F08-AB4F-9AEB-4B7377107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21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OpenMP Execution Model</a:t>
            </a:r>
          </a:p>
        </p:txBody>
      </p:sp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2092842"/>
            <a:ext cx="6095733" cy="33411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563491" y="5433974"/>
            <a:ext cx="25523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  <a:ea typeface="Calibri" charset="0"/>
                <a:cs typeface="Calibri" charset="0"/>
              </a:rPr>
              <a:t>aka fork-join model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2BF7B1-7116-904D-B4B2-B39EED7F6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3009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C64481-CA59-944A-8501-329CBE710DA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880725" y="6459538"/>
            <a:ext cx="1311275" cy="365125"/>
          </a:xfrm>
        </p:spPr>
        <p:txBody>
          <a:bodyPr/>
          <a:lstStyle/>
          <a:p>
            <a:fld id="{161A4360-E089-AD49-8E93-02198B5BC6C1}" type="slidenum">
              <a:rPr lang="en-US" smtClean="0"/>
              <a:t>15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023AEA-0552-264E-B807-F7DD5F79E369}"/>
              </a:ext>
            </a:extLst>
          </p:cNvPr>
          <p:cNvSpPr/>
          <p:nvPr/>
        </p:nvSpPr>
        <p:spPr>
          <a:xfrm>
            <a:off x="1662863" y="2967335"/>
            <a:ext cx="886627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/>
              <a:t>Demo: Hello World in OpenMP</a:t>
            </a:r>
          </a:p>
        </p:txBody>
      </p:sp>
    </p:spTree>
    <p:extLst>
      <p:ext uri="{BB962C8B-B14F-4D97-AF65-F5344CB8AC3E}">
        <p14:creationId xmlns:p14="http://schemas.microsoft.com/office/powerpoint/2010/main" val="1819991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Hello World Demo: Recap</a:t>
            </a:r>
          </a:p>
        </p:txBody>
      </p:sp>
      <p:sp>
        <p:nvSpPr>
          <p:cNvPr id="27651" name="Content Placeholder 2"/>
          <p:cNvSpPr>
            <a:spLocks noGrp="1"/>
          </p:cNvSpPr>
          <p:nvPr>
            <p:ph idx="1"/>
          </p:nvPr>
        </p:nvSpPr>
        <p:spPr>
          <a:xfrm>
            <a:off x="1097279" y="1543050"/>
            <a:ext cx="10058401" cy="1259705"/>
          </a:xfrm>
        </p:spPr>
        <p:txBody>
          <a:bodyPr>
            <a:normAutofit lnSpcReduction="10000"/>
          </a:bodyPr>
          <a:lstStyle/>
          <a:p>
            <a:r>
              <a:rPr lang="en-US" altLang="x-none" sz="2400" dirty="0"/>
              <a:t>Insert parallel directive in source</a:t>
            </a:r>
          </a:p>
          <a:p>
            <a:r>
              <a:rPr lang="en-US" altLang="x-none" sz="2400" dirty="0"/>
              <a:t>All directives begin with  #pragma </a:t>
            </a:r>
          </a:p>
          <a:p>
            <a:r>
              <a:rPr lang="en-US" altLang="x-none" sz="2400" dirty="0"/>
              <a:t>OpenMP doesn’t check if it is legal to parallelize</a:t>
            </a:r>
          </a:p>
        </p:txBody>
      </p:sp>
      <p:sp>
        <p:nvSpPr>
          <p:cNvPr id="2" name="Rectangle 1"/>
          <p:cNvSpPr/>
          <p:nvPr/>
        </p:nvSpPr>
        <p:spPr>
          <a:xfrm>
            <a:off x="3254829" y="2998698"/>
            <a:ext cx="5334000" cy="132343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US" altLang="x-none" sz="2000" dirty="0">
                <a:solidFill>
                  <a:srgbClr val="00FA00"/>
                </a:solidFill>
                <a:latin typeface="Consolas" charset="0"/>
                <a:ea typeface="Consolas" charset="0"/>
                <a:cs typeface="Consolas" charset="0"/>
              </a:rPr>
              <a:t> #pragma </a:t>
            </a:r>
            <a:r>
              <a:rPr lang="en-US" altLang="x-none" sz="20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omp</a:t>
            </a: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parallel </a:t>
            </a:r>
          </a:p>
          <a:p>
            <a:pPr>
              <a:buFontTx/>
              <a:buNone/>
            </a:pP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pPr>
              <a:buFontTx/>
              <a:buNone/>
            </a:pP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altLang="x-none" sz="2000" dirty="0">
                <a:solidFill>
                  <a:schemeClr val="bg1">
                    <a:lumMod val="6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// code to execute in parallel</a:t>
            </a:r>
            <a:endParaRPr lang="en-US" altLang="x-none" sz="20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buFontTx/>
              <a:buNone/>
            </a:pP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}</a:t>
            </a:r>
          </a:p>
        </p:txBody>
      </p:sp>
      <p:sp>
        <p:nvSpPr>
          <p:cNvPr id="6" name="Rectangle 5"/>
          <p:cNvSpPr/>
          <p:nvPr/>
        </p:nvSpPr>
        <p:spPr>
          <a:xfrm>
            <a:off x="3276600" y="4887412"/>
            <a:ext cx="5334000" cy="101566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x-none" sz="2000" dirty="0">
                <a:solidFill>
                  <a:srgbClr val="00FA00"/>
                </a:solidFill>
                <a:latin typeface="Consolas" charset="0"/>
                <a:ea typeface="Consolas" charset="0"/>
                <a:cs typeface="Consolas" charset="0"/>
              </a:rPr>
              <a:t>#pragma </a:t>
            </a:r>
            <a:r>
              <a:rPr lang="en-US" altLang="x-none" sz="20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omp</a:t>
            </a: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parallel </a:t>
            </a:r>
            <a:r>
              <a:rPr lang="en-US" altLang="x-none" sz="2000" dirty="0">
                <a:solidFill>
                  <a:srgbClr val="00FDFF"/>
                </a:solidFill>
                <a:latin typeface="Consolas" charset="0"/>
                <a:ea typeface="Consolas" charset="0"/>
                <a:cs typeface="Consolas" charset="0"/>
              </a:rPr>
              <a:t>for</a:t>
            </a:r>
          </a:p>
          <a:p>
            <a:pPr>
              <a:buFontTx/>
              <a:buNone/>
            </a:pP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x-none" sz="2000" dirty="0">
                <a:solidFill>
                  <a:srgbClr val="00FDFF"/>
                </a:solidFill>
                <a:latin typeface="Consolas" charset="0"/>
                <a:ea typeface="Consolas" charset="0"/>
                <a:cs typeface="Consolas" charset="0"/>
              </a:rPr>
              <a:t>for</a:t>
            </a: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en-US" altLang="x-none" sz="2000" dirty="0" err="1">
                <a:solidFill>
                  <a:srgbClr val="FFFF00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x-none" sz="20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= 0; </a:t>
            </a:r>
            <a:r>
              <a:rPr lang="en-US" altLang="x-none" sz="20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&lt; N; </a:t>
            </a:r>
            <a:r>
              <a:rPr lang="en-US" altLang="x-none" sz="20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++) {</a:t>
            </a:r>
          </a:p>
          <a:p>
            <a:pPr>
              <a:buFontTx/>
              <a:buNone/>
            </a:pP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}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B53A8-FD0B-EA49-AEEA-3C50E393B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1088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Hello World Demo: Recap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02870" indent="0">
              <a:buNone/>
            </a:pPr>
            <a:r>
              <a:rPr lang="en-US" altLang="x-none" dirty="0"/>
              <a:t>parallel for pragma syntax</a:t>
            </a:r>
          </a:p>
          <a:p>
            <a:pPr marL="102870" indent="0">
              <a:buNone/>
            </a:pPr>
            <a:r>
              <a:rPr lang="en-US" altLang="x-none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pPr marL="102870" indent="0">
              <a:buNone/>
            </a:pPr>
            <a:r>
              <a:rPr lang="en-US" altLang="x-none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altLang="x-none" sz="2000" dirty="0">
                <a:latin typeface="Consolas" panose="020B0609020204030204" pitchFamily="49" charset="0"/>
                <a:cs typeface="Consolas" panose="020B0609020204030204" pitchFamily="49" charset="0"/>
              </a:rPr>
              <a:t>#pragma </a:t>
            </a:r>
            <a:r>
              <a:rPr lang="en-US" altLang="x-none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altLang="x-none" sz="2000" dirty="0">
                <a:latin typeface="Consolas" panose="020B0609020204030204" pitchFamily="49" charset="0"/>
                <a:cs typeface="Consolas" panose="020B0609020204030204" pitchFamily="49" charset="0"/>
              </a:rPr>
              <a:t> parallel for [ clause [ clause ] ... ] new-line</a:t>
            </a:r>
          </a:p>
          <a:p>
            <a:pPr marL="102870" indent="0">
              <a:buNone/>
            </a:pPr>
            <a:r>
              <a:rPr lang="en-US" altLang="x-none" sz="2000" dirty="0"/>
              <a:t>		</a:t>
            </a:r>
            <a:r>
              <a:rPr lang="en-US" altLang="x-none" sz="2000" dirty="0">
                <a:latin typeface="Consolas" panose="020B0609020204030204" pitchFamily="49" charset="0"/>
                <a:cs typeface="Consolas" panose="020B0609020204030204" pitchFamily="49" charset="0"/>
              </a:rPr>
              <a:t>for-loop</a:t>
            </a:r>
          </a:p>
          <a:p>
            <a:pPr marL="102870" indent="0">
              <a:buNone/>
            </a:pPr>
            <a:endParaRPr lang="en-US" altLang="x-none" dirty="0"/>
          </a:p>
          <a:p>
            <a:pPr marL="102870" indent="0">
              <a:buNone/>
            </a:pPr>
            <a:r>
              <a:rPr lang="en-US" altLang="x-none" dirty="0"/>
              <a:t>clause can be one of the following:</a:t>
            </a:r>
          </a:p>
          <a:p>
            <a:pPr lvl="1"/>
            <a:r>
              <a:rPr lang="en-US" altLang="x-none" sz="1600" dirty="0"/>
              <a:t> </a:t>
            </a:r>
            <a:r>
              <a:rPr lang="en-US" altLang="x-none" sz="2000" dirty="0"/>
              <a:t>shared (list)</a:t>
            </a:r>
          </a:p>
          <a:p>
            <a:pPr lvl="1"/>
            <a:r>
              <a:rPr lang="en-US" altLang="x-none" sz="2000" dirty="0"/>
              <a:t> private( list) </a:t>
            </a:r>
          </a:p>
          <a:p>
            <a:pPr lvl="1"/>
            <a:r>
              <a:rPr lang="en-US" altLang="x-none" sz="2000" dirty="0"/>
              <a:t> reduction( operator: list)</a:t>
            </a:r>
          </a:p>
          <a:p>
            <a:pPr lvl="1"/>
            <a:r>
              <a:rPr lang="en-US" altLang="x-none" sz="2000" dirty="0"/>
              <a:t> schedule( type [ , chunk ] )</a:t>
            </a:r>
          </a:p>
          <a:p>
            <a:pPr lvl="1"/>
            <a:r>
              <a:rPr lang="en-US" altLang="x-none" sz="2000" dirty="0"/>
              <a:t> </a:t>
            </a:r>
            <a:r>
              <a:rPr lang="en-US" altLang="x-none" sz="2000" dirty="0" err="1"/>
              <a:t>nowait</a:t>
            </a:r>
            <a:r>
              <a:rPr lang="en-US" altLang="x-none" sz="2000" dirty="0"/>
              <a:t> (C/C++: on #pragma </a:t>
            </a:r>
            <a:r>
              <a:rPr lang="en-US" altLang="x-none" sz="2000" dirty="0" err="1"/>
              <a:t>omp</a:t>
            </a:r>
            <a:r>
              <a:rPr lang="en-US" altLang="x-none" sz="2000" dirty="0"/>
              <a:t> for)</a:t>
            </a:r>
          </a:p>
          <a:p>
            <a:pPr lvl="1"/>
            <a:endParaRPr lang="en-US" altLang="x-none" sz="2000" dirty="0"/>
          </a:p>
          <a:p>
            <a:endParaRPr lang="en-US" altLang="x-none" dirty="0"/>
          </a:p>
          <a:p>
            <a:pPr marL="102870" indent="0">
              <a:buNone/>
            </a:pPr>
            <a:r>
              <a:rPr lang="en-US" altLang="x-none" dirty="0"/>
              <a:t>     </a:t>
            </a:r>
            <a:endParaRPr lang="en-US" altLang="x-none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F4B418-932D-F141-AB50-E8362C3C39FB}"/>
              </a:ext>
            </a:extLst>
          </p:cNvPr>
          <p:cNvSpPr txBox="1"/>
          <p:nvPr/>
        </p:nvSpPr>
        <p:spPr>
          <a:xfrm>
            <a:off x="10972800" y="5791200"/>
            <a:ext cx="734496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432FF"/>
                </a:solidFill>
                <a:latin typeface="Calibri" charset="0"/>
                <a:ea typeface="Calibri" charset="0"/>
                <a:cs typeface="Calibri" charset="0"/>
              </a:rPr>
              <a:t>demo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368222-0A5B-8A44-8BBA-C098984D3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424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Hello World Demo: 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x-none" sz="2400" dirty="0"/>
              <a:t>Place pragma just before loop </a:t>
            </a:r>
          </a:p>
          <a:p>
            <a:r>
              <a:rPr lang="en-US" altLang="x-none" sz="2400" dirty="0"/>
              <a:t>Compiler calculates the number of iterations each thread will execute</a:t>
            </a:r>
          </a:p>
          <a:p>
            <a:r>
              <a:rPr lang="en-US" altLang="x-none" sz="2400" dirty="0"/>
              <a:t>Compiler also manages data partitioning</a:t>
            </a:r>
          </a:p>
          <a:p>
            <a:r>
              <a:rPr lang="en-US" altLang="x-none" sz="2400" dirty="0"/>
              <a:t>Synchronization is implicit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3933C9-FE4E-994D-99FB-C6674B77F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5355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Limitations and Semantics</a:t>
            </a:r>
          </a:p>
        </p:txBody>
      </p:sp>
      <p:sp>
        <p:nvSpPr>
          <p:cNvPr id="28675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x-none" dirty="0"/>
              <a:t>Not all loops can be parallelized </a:t>
            </a:r>
          </a:p>
          <a:p>
            <a:pPr marL="912402" lvl="7" indent="0">
              <a:buNone/>
            </a:pPr>
            <a:r>
              <a:rPr lang="en-US" altLang="x-none" dirty="0"/>
              <a:t> </a:t>
            </a:r>
          </a:p>
          <a:p>
            <a:pPr marL="912402" lvl="7" indent="0">
              <a:buNone/>
            </a:pPr>
            <a:r>
              <a:rPr lang="en-US" altLang="x-none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#pragma </a:t>
            </a:r>
            <a:r>
              <a:rPr lang="en-US" altLang="x-none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altLang="x-none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parallel for </a:t>
            </a:r>
          </a:p>
          <a:p>
            <a:pPr marL="912402" lvl="7" indent="0">
              <a:buNone/>
            </a:pPr>
            <a:r>
              <a:rPr lang="en-US" altLang="x-none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for (</a:t>
            </a:r>
            <a:r>
              <a:rPr lang="en-US" altLang="x-none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x-none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altLang="x-none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x-none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&lt; N; </a:t>
            </a:r>
            <a:r>
              <a:rPr lang="en-US" altLang="x-none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x-none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++) {</a:t>
            </a:r>
          </a:p>
          <a:p>
            <a:pPr marL="912402" lvl="7" indent="0">
              <a:buNone/>
            </a:pPr>
            <a:r>
              <a:rPr lang="en-US" altLang="x-none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a[</a:t>
            </a:r>
            <a:r>
              <a:rPr lang="en-US" altLang="x-none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x-none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] = b[</a:t>
            </a:r>
            <a:r>
              <a:rPr lang="en-US" altLang="x-none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x-none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] + a[</a:t>
            </a:r>
            <a:r>
              <a:rPr lang="en-US" altLang="x-none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x-none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– 1];</a:t>
            </a:r>
          </a:p>
          <a:p>
            <a:pPr marL="912402" lvl="7" indent="0">
              <a:buNone/>
            </a:pPr>
            <a:r>
              <a:rPr lang="en-US" altLang="x-none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}</a:t>
            </a:r>
          </a:p>
          <a:p>
            <a:r>
              <a:rPr lang="en-US" altLang="x-none" dirty="0"/>
              <a:t> Loops amenable to parallelization</a:t>
            </a:r>
          </a:p>
          <a:p>
            <a:pPr lvl="1"/>
            <a:r>
              <a:rPr lang="en-US" altLang="x-none" dirty="0"/>
              <a:t>No loop-carried dependence</a:t>
            </a:r>
          </a:p>
          <a:p>
            <a:pPr lvl="1"/>
            <a:r>
              <a:rPr lang="en-US" altLang="x-none" dirty="0"/>
              <a:t>Loop index: signed integer </a:t>
            </a:r>
          </a:p>
          <a:p>
            <a:pPr lvl="1"/>
            <a:r>
              <a:rPr lang="en-US" altLang="x-none" dirty="0"/>
              <a:t>Termination Test: &lt;,&lt;=,&gt;,=&gt; with loop invariant </a:t>
            </a:r>
            <a:r>
              <a:rPr lang="en-US" altLang="x-none" dirty="0" err="1"/>
              <a:t>int</a:t>
            </a:r>
            <a:r>
              <a:rPr lang="en-US" altLang="x-none" dirty="0"/>
              <a:t> </a:t>
            </a:r>
          </a:p>
          <a:p>
            <a:pPr lvl="1"/>
            <a:r>
              <a:rPr lang="en-US" altLang="x-none" dirty="0" err="1"/>
              <a:t>Incr</a:t>
            </a:r>
            <a:r>
              <a:rPr lang="en-US" altLang="x-none" dirty="0"/>
              <a:t>/</a:t>
            </a:r>
            <a:r>
              <a:rPr lang="en-US" altLang="x-none" dirty="0" err="1"/>
              <a:t>Decr</a:t>
            </a:r>
            <a:r>
              <a:rPr lang="en-US" altLang="x-none" dirty="0"/>
              <a:t> by loop invariant </a:t>
            </a:r>
            <a:r>
              <a:rPr lang="en-US" altLang="x-none" dirty="0" err="1"/>
              <a:t>int</a:t>
            </a:r>
            <a:r>
              <a:rPr lang="en-US" altLang="x-none" dirty="0"/>
              <a:t>; change each iteration</a:t>
            </a:r>
          </a:p>
          <a:p>
            <a:pPr lvl="1"/>
            <a:r>
              <a:rPr lang="en-US" altLang="x-none" dirty="0"/>
              <a:t>Count up for &lt;,&lt;=; count down for &gt;,&gt;= </a:t>
            </a:r>
          </a:p>
          <a:p>
            <a:pPr lvl="1"/>
            <a:r>
              <a:rPr lang="en-US" altLang="x-none" dirty="0"/>
              <a:t>Basic block body: no control in/out except at top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24DC5F-E8C8-444C-9DED-AE1DCCEEC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072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0E562-7AE8-764B-9B2A-FFBEFE752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Heterogenous Computing in HPC 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6860D61-582D-F44B-92B9-83F1DB68C52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9195701"/>
              </p:ext>
            </p:extLst>
          </p:nvPr>
        </p:nvGraphicFramePr>
        <p:xfrm>
          <a:off x="2631032" y="1516664"/>
          <a:ext cx="6990896" cy="47479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07D7E6-B085-054E-8FD0-DF4E086E9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2562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Data Sharing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x-none" sz="3200" dirty="0"/>
              <a:t>Data and variables can be shared or private </a:t>
            </a:r>
          </a:p>
          <a:p>
            <a:pPr lvl="1"/>
            <a:r>
              <a:rPr lang="en-US" altLang="x-none" sz="2400" dirty="0"/>
              <a:t>Shared data, visible to all threads, similarly named</a:t>
            </a:r>
          </a:p>
          <a:p>
            <a:pPr lvl="1"/>
            <a:r>
              <a:rPr lang="en-US" altLang="x-none" sz="2400" dirty="0"/>
              <a:t>Private data, visible to a single thread (often stack-allocated)</a:t>
            </a:r>
          </a:p>
          <a:p>
            <a:pPr lvl="1"/>
            <a:endParaRPr lang="en-US" altLang="x-none" sz="2400" dirty="0"/>
          </a:p>
          <a:p>
            <a:r>
              <a:rPr lang="en-US" altLang="x-none" sz="3200" dirty="0"/>
              <a:t>Use shared and private clauses with pragma </a:t>
            </a:r>
          </a:p>
          <a:p>
            <a:pPr lvl="1"/>
            <a:r>
              <a:rPr lang="en-US" altLang="x-none" sz="2400" dirty="0"/>
              <a:t>Default is shared</a:t>
            </a:r>
          </a:p>
          <a:p>
            <a:pPr lvl="1"/>
            <a:r>
              <a:rPr lang="en-US" altLang="x-none" sz="2400" dirty="0"/>
              <a:t>Loop index is private</a:t>
            </a:r>
          </a:p>
          <a:p>
            <a:endParaRPr lang="en-US" altLang="x-none" sz="32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19A875-5AC3-8145-A038-EFD82889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8830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AA34D-E9B8-8545-94E0-1DDF2FE52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Privatization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B1C57-0071-6E4B-B978-BC11252488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7800" y="1600200"/>
            <a:ext cx="4465321" cy="4326044"/>
          </a:xfrm>
        </p:spPr>
        <p:txBody>
          <a:bodyPr/>
          <a:lstStyle/>
          <a:p>
            <a:pPr marL="102870" indent="0">
              <a:buNone/>
            </a:pP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#pragma </a:t>
            </a:r>
            <a:r>
              <a:rPr lang="en-US" altLang="x-none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 parallel private(f) </a:t>
            </a:r>
          </a:p>
          <a:p>
            <a:pPr marL="102870" indent="0">
              <a:buNone/>
            </a:pP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02870" indent="0">
              <a:buNone/>
            </a:pP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f=7;</a:t>
            </a:r>
          </a:p>
          <a:p>
            <a:pPr marL="102870" indent="0">
              <a:buNone/>
            </a:pP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#pragma </a:t>
            </a:r>
            <a:r>
              <a:rPr lang="en-US" altLang="x-none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 for</a:t>
            </a:r>
          </a:p>
          <a:p>
            <a:pPr marL="102870" indent="0">
              <a:buNone/>
            </a:pP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for (</a:t>
            </a:r>
            <a:r>
              <a:rPr lang="en-US" altLang="x-none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altLang="x-none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&lt;20; </a:t>
            </a:r>
            <a:r>
              <a:rPr lang="en-US" altLang="x-none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++)</a:t>
            </a:r>
          </a:p>
          <a:p>
            <a:pPr marL="102870" indent="0">
              <a:buNone/>
            </a:pP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	 a[</a:t>
            </a:r>
            <a:r>
              <a:rPr lang="en-US" altLang="x-none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] = b[</a:t>
            </a:r>
            <a:r>
              <a:rPr lang="en-US" altLang="x-none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] + f * (i+1);</a:t>
            </a:r>
          </a:p>
          <a:p>
            <a:pPr marL="102870" indent="0">
              <a:buNone/>
            </a:pP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} /* </a:t>
            </a:r>
            <a:r>
              <a:rPr lang="en-US" altLang="x-none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 end parallel */</a:t>
            </a:r>
          </a:p>
          <a:p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C029D87-0167-CC42-A2BA-6F0391E86D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1676400"/>
            <a:ext cx="3657600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573872-B0F0-A744-A630-61FF8E3D4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015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 Computing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233" y="1817441"/>
            <a:ext cx="7735533" cy="2608918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BFA0EC-E60E-0443-8E8F-4E824A6C2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D671A4-2505-614A-8EBA-F92817F635E4}"/>
              </a:ext>
            </a:extLst>
          </p:cNvPr>
          <p:cNvSpPr txBox="1"/>
          <p:nvPr/>
        </p:nvSpPr>
        <p:spPr>
          <a:xfrm>
            <a:off x="3826936" y="4719798"/>
            <a:ext cx="459908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+mj-lt"/>
              </a:rPr>
              <a:t>Programming tools </a:t>
            </a:r>
          </a:p>
          <a:p>
            <a:pPr marL="891540" lvl="1" indent="-251460"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CUDA for NVIDIA GPUs</a:t>
            </a:r>
          </a:p>
          <a:p>
            <a:pPr marL="891540" lvl="1" indent="-251460"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OpenCL for AMD GPUS</a:t>
            </a:r>
          </a:p>
        </p:txBody>
      </p:sp>
    </p:spTree>
    <p:extLst>
      <p:ext uri="{BB962C8B-B14F-4D97-AF65-F5344CB8AC3E}">
        <p14:creationId xmlns:p14="http://schemas.microsoft.com/office/powerpoint/2010/main" val="19444775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8E668-5E8F-9341-A9EB-A9E07B910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 Programming with OpenMP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E96AA3-F50D-4B4D-8834-FDC2092A0B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4939" y="1922919"/>
            <a:ext cx="7843081" cy="43259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2704CE-F818-6F49-888F-191C43B4EB38}"/>
              </a:ext>
            </a:extLst>
          </p:cNvPr>
          <p:cNvSpPr txBox="1"/>
          <p:nvPr/>
        </p:nvSpPr>
        <p:spPr>
          <a:xfrm>
            <a:off x="1447800" y="1461254"/>
            <a:ext cx="6248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OpenMP supports parallelism at several levels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37017A9-2C2C-9340-95D9-F52734FF6A34}"/>
              </a:ext>
            </a:extLst>
          </p:cNvPr>
          <p:cNvSpPr/>
          <p:nvPr/>
        </p:nvSpPr>
        <p:spPr>
          <a:xfrm>
            <a:off x="2217132" y="2384584"/>
            <a:ext cx="7168896" cy="79106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5E4781-CD7F-D14D-8AF3-4F6CCA6CC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5992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0D042-D0FE-4944-832B-4435218AA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 Programming with OpenMP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F46F8-BC7F-0A4F-8CDE-CBF1107A9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Support for GPU task offloading was added, starting with OpenMP 4.5 </a:t>
            </a:r>
          </a:p>
          <a:p>
            <a:endParaRPr lang="en-US" sz="2800" dirty="0"/>
          </a:p>
          <a:p>
            <a:r>
              <a:rPr lang="en-US" sz="2800" dirty="0"/>
              <a:t>GCC and LLVM both provide OpenMP implementations that support GPU task offloading </a:t>
            </a:r>
          </a:p>
          <a:p>
            <a:endParaRPr lang="en-US" sz="2800" dirty="0"/>
          </a:p>
          <a:p>
            <a:r>
              <a:rPr lang="en-US" sz="2800" dirty="0"/>
              <a:t>Offloading is achieved via three main pragmas and several supporting clauses </a:t>
            </a:r>
          </a:p>
          <a:p>
            <a:pPr lvl="1"/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target</a:t>
            </a:r>
          </a:p>
          <a:p>
            <a:pPr lvl="1"/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teams</a:t>
            </a:r>
          </a:p>
          <a:p>
            <a:pPr lvl="1"/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distribute</a:t>
            </a:r>
          </a:p>
          <a:p>
            <a:endParaRPr lang="en-US" sz="2800" dirty="0"/>
          </a:p>
          <a:p>
            <a:pPr lvl="1"/>
            <a:endParaRPr lang="en-US" sz="2400" dirty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6EEC1D-6638-6442-9FBB-93365AD90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5758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EAFB4-33D2-E346-A32A-C91AE66CD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target directive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ED9DA-2B52-CB4C-9006-09272C95D78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 marL="274320" indent="-274320">
              <a:lnSpc>
                <a:spcPct val="100000"/>
              </a:lnSpc>
              <a:spcBef>
                <a:spcPts val="0"/>
              </a:spcBef>
            </a:pPr>
            <a:r>
              <a:rPr lang="en-US" sz="2800" dirty="0">
                <a:latin typeface="+mj-lt"/>
                <a:cs typeface="Trebuchet MS"/>
              </a:rPr>
              <a:t>Offload</a:t>
            </a:r>
            <a:r>
              <a:rPr lang="en-US" sz="2800" spc="-80" dirty="0">
                <a:latin typeface="+mj-lt"/>
                <a:cs typeface="Trebuchet MS"/>
              </a:rPr>
              <a:t> </a:t>
            </a:r>
            <a:r>
              <a:rPr lang="en-US" sz="2800" spc="15" dirty="0">
                <a:latin typeface="+mj-lt"/>
                <a:cs typeface="Trebuchet MS"/>
              </a:rPr>
              <a:t>execution of immediately following code block to </a:t>
            </a:r>
            <a:r>
              <a:rPr lang="en-US" sz="2800" spc="20" dirty="0">
                <a:latin typeface="+mj-lt"/>
                <a:cs typeface="Trebuchet MS"/>
              </a:rPr>
              <a:t>the</a:t>
            </a:r>
            <a:r>
              <a:rPr lang="en-US" sz="2800" spc="-135" dirty="0">
                <a:latin typeface="+mj-lt"/>
                <a:cs typeface="Trebuchet MS"/>
              </a:rPr>
              <a:t> </a:t>
            </a:r>
            <a:r>
              <a:rPr lang="en-US" sz="2800" spc="10" dirty="0">
                <a:latin typeface="+mj-lt"/>
                <a:cs typeface="Trebuchet MS"/>
              </a:rPr>
              <a:t>GPU</a:t>
            </a:r>
            <a:endParaRPr lang="en-US" sz="2800" dirty="0">
              <a:latin typeface="+mj-lt"/>
              <a:cs typeface="Trebuchet MS"/>
            </a:endParaRPr>
          </a:p>
          <a:p>
            <a:pPr marL="274320" indent="-274320">
              <a:lnSpc>
                <a:spcPct val="100000"/>
              </a:lnSpc>
              <a:spcBef>
                <a:spcPts val="0"/>
              </a:spcBef>
            </a:pPr>
            <a:endParaRPr lang="en-US" sz="2800" spc="25" dirty="0">
              <a:latin typeface="+mj-lt"/>
              <a:cs typeface="Trebuchet MS"/>
            </a:endParaRPr>
          </a:p>
          <a:p>
            <a:pPr marL="274320" indent="-274320">
              <a:lnSpc>
                <a:spcPct val="100000"/>
              </a:lnSpc>
              <a:spcBef>
                <a:spcPts val="0"/>
              </a:spcBef>
            </a:pPr>
            <a:r>
              <a:rPr lang="en-US" sz="2800" spc="25" dirty="0">
                <a:latin typeface="+mj-lt"/>
                <a:cs typeface="Trebuchet MS"/>
              </a:rPr>
              <a:t>Data in the code block is copied onto the target device </a:t>
            </a:r>
          </a:p>
          <a:p>
            <a:pPr marL="274320" indent="-274320">
              <a:lnSpc>
                <a:spcPct val="100000"/>
              </a:lnSpc>
              <a:spcBef>
                <a:spcPts val="0"/>
              </a:spcBef>
            </a:pPr>
            <a:endParaRPr lang="en-US" sz="2800" spc="25" dirty="0">
              <a:latin typeface="+mj-lt"/>
              <a:cs typeface="Trebuchet MS"/>
            </a:endParaRPr>
          </a:p>
          <a:p>
            <a:pPr marL="274320" indent="-274320">
              <a:lnSpc>
                <a:spcPct val="100000"/>
              </a:lnSpc>
              <a:spcBef>
                <a:spcPts val="0"/>
              </a:spcBef>
            </a:pPr>
            <a:r>
              <a:rPr lang="en-US" sz="2800" spc="25" dirty="0">
                <a:latin typeface="+mj-lt"/>
                <a:cs typeface="Trebuchet MS"/>
              </a:rPr>
              <a:t>The</a:t>
            </a:r>
            <a:r>
              <a:rPr lang="en-US" sz="2800" spc="-125" dirty="0">
                <a:latin typeface="+mj-lt"/>
                <a:cs typeface="Trebuchet MS"/>
              </a:rPr>
              <a:t> </a:t>
            </a:r>
            <a:r>
              <a:rPr lang="en-US" sz="2800" spc="10" dirty="0">
                <a:latin typeface="+mj-lt"/>
                <a:cs typeface="Trebuchet MS"/>
              </a:rPr>
              <a:t>target</a:t>
            </a:r>
            <a:r>
              <a:rPr lang="en-US" sz="2800" spc="-25" dirty="0">
                <a:latin typeface="+mj-lt"/>
                <a:cs typeface="Trebuchet MS"/>
              </a:rPr>
              <a:t> </a:t>
            </a:r>
            <a:r>
              <a:rPr lang="en-US" sz="2800" dirty="0">
                <a:latin typeface="+mj-lt"/>
                <a:cs typeface="Trebuchet MS"/>
              </a:rPr>
              <a:t>device</a:t>
            </a:r>
            <a:r>
              <a:rPr lang="en-US" sz="2800" i="1" spc="-25" dirty="0">
                <a:latin typeface="+mj-lt"/>
                <a:cs typeface="Trebuchet MS"/>
              </a:rPr>
              <a:t> </a:t>
            </a:r>
            <a:r>
              <a:rPr lang="en-US" sz="2800" spc="5" dirty="0">
                <a:latin typeface="+mj-lt"/>
                <a:cs typeface="Trebuchet MS"/>
              </a:rPr>
              <a:t>owns</a:t>
            </a:r>
            <a:r>
              <a:rPr lang="en-US" sz="2800" spc="-70" dirty="0">
                <a:latin typeface="+mj-lt"/>
                <a:cs typeface="Trebuchet MS"/>
              </a:rPr>
              <a:t> </a:t>
            </a:r>
            <a:r>
              <a:rPr lang="en-US" sz="2800" spc="20" dirty="0">
                <a:latin typeface="+mj-lt"/>
                <a:cs typeface="Trebuchet MS"/>
              </a:rPr>
              <a:t>the</a:t>
            </a:r>
            <a:r>
              <a:rPr lang="en-US" sz="2800" spc="-55" dirty="0">
                <a:latin typeface="+mj-lt"/>
                <a:cs typeface="Trebuchet MS"/>
              </a:rPr>
              <a:t> </a:t>
            </a:r>
            <a:r>
              <a:rPr lang="en-US" sz="2800" spc="5" dirty="0">
                <a:latin typeface="+mj-lt"/>
                <a:cs typeface="Trebuchet MS"/>
              </a:rPr>
              <a:t>data; by default the CPU</a:t>
            </a:r>
            <a:r>
              <a:rPr lang="en-US" sz="2800" spc="-40" dirty="0">
                <a:latin typeface="+mj-lt"/>
                <a:cs typeface="Trebuchet MS"/>
              </a:rPr>
              <a:t> cannot access the data during kernel execution</a:t>
            </a:r>
            <a:endParaRPr lang="en-US" sz="2800" dirty="0">
              <a:latin typeface="+mj-lt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1D444A-2B72-CB4C-931D-4B269E37DC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725" y="1967157"/>
            <a:ext cx="4937760" cy="2923685"/>
          </a:xfrm>
          <a:solidFill>
            <a:schemeClr val="tx1"/>
          </a:solidFill>
        </p:spPr>
        <p:txBody>
          <a:bodyPr>
            <a:normAutofit fontScale="92500"/>
          </a:bodyPr>
          <a:lstStyle/>
          <a:p>
            <a:pPr marL="137160" indent="0">
              <a:buNone/>
            </a:pPr>
            <a:endParaRPr lang="en-US" sz="19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float*a, *b, *c;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 = (float*) malloc(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(float) * M);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 = (float*) malloc(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(float) * M);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 = (float*) malloc(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(float) * M);</a:t>
            </a:r>
          </a:p>
          <a:p>
            <a:pPr marL="137160" indent="0">
              <a:buNone/>
            </a:pPr>
            <a:endParaRPr lang="en-US" sz="17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target 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0;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 M;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++)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c[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= a[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* b[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7193DF-3F61-354A-B27A-56E304D56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6912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DD170-1675-6C49-B3D6-BC11BA1C5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teams directive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B4D83-096F-F746-A801-3D3B6DBEA53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endParaRPr lang="en-US" b="1" dirty="0">
              <a:solidFill>
                <a:srgbClr val="0070C0"/>
              </a:solidFill>
              <a:latin typeface="Courier New"/>
              <a:cs typeface="Courier New"/>
            </a:endParaRPr>
          </a:p>
          <a:p>
            <a:pPr marL="274320" marR="14604" indent="-274320">
              <a:lnSpc>
                <a:spcPct val="100000"/>
              </a:lnSpc>
              <a:spcBef>
                <a:spcPts val="0"/>
              </a:spcBef>
            </a:pPr>
            <a:r>
              <a:rPr lang="en-US" spc="25" dirty="0">
                <a:latin typeface="+mj-lt"/>
                <a:cs typeface="Calibri" panose="020F0502020204030204" pitchFamily="34" charset="0"/>
              </a:rPr>
              <a:t>The teams directive creates groups of threads </a:t>
            </a:r>
          </a:p>
          <a:p>
            <a:pPr marL="274320" marR="14604" indent="-274320">
              <a:lnSpc>
                <a:spcPct val="100000"/>
              </a:lnSpc>
              <a:spcBef>
                <a:spcPts val="0"/>
              </a:spcBef>
            </a:pPr>
            <a:endParaRPr lang="en-US" spc="25" dirty="0">
              <a:latin typeface="+mj-lt"/>
              <a:cs typeface="Calibri" panose="020F0502020204030204" pitchFamily="34" charset="0"/>
            </a:endParaRPr>
          </a:p>
          <a:p>
            <a:pPr marL="274320" marR="14604" indent="-274320">
              <a:lnSpc>
                <a:spcPct val="100000"/>
              </a:lnSpc>
              <a:spcBef>
                <a:spcPts val="0"/>
              </a:spcBef>
            </a:pPr>
            <a:r>
              <a:rPr lang="en-US" spc="25" dirty="0">
                <a:latin typeface="+mj-lt"/>
                <a:cs typeface="Calibri" panose="020F0502020204030204" pitchFamily="34" charset="0"/>
              </a:rPr>
              <a:t>Allows for better utilization of the massive parallelism available on the GPU</a:t>
            </a:r>
          </a:p>
          <a:p>
            <a:pPr marL="274320" marR="14604" indent="-274320">
              <a:lnSpc>
                <a:spcPct val="100000"/>
              </a:lnSpc>
              <a:spcBef>
                <a:spcPts val="0"/>
              </a:spcBef>
            </a:pPr>
            <a:endParaRPr lang="en-US" spc="25" dirty="0">
              <a:latin typeface="+mj-lt"/>
              <a:cs typeface="Calibri" panose="020F0502020204030204" pitchFamily="34" charset="0"/>
            </a:endParaRPr>
          </a:p>
          <a:p>
            <a:pPr marL="274320" marR="14604" indent="-274320">
              <a:lnSpc>
                <a:spcPct val="100000"/>
              </a:lnSpc>
              <a:spcBef>
                <a:spcPts val="0"/>
              </a:spcBef>
            </a:pPr>
            <a:r>
              <a:rPr lang="en-US" spc="25" dirty="0">
                <a:latin typeface="+mj-lt"/>
                <a:cs typeface="Calibri" panose="020F0502020204030204" pitchFamily="34" charset="0"/>
              </a:rPr>
              <a:t>All teams have the same number of threads </a:t>
            </a:r>
          </a:p>
          <a:p>
            <a:pPr marL="274320" marR="14604" indent="-274320">
              <a:lnSpc>
                <a:spcPct val="100000"/>
              </a:lnSpc>
              <a:spcBef>
                <a:spcPts val="0"/>
              </a:spcBef>
            </a:pPr>
            <a:endParaRPr lang="en-US" spc="25" dirty="0">
              <a:latin typeface="+mj-lt"/>
              <a:cs typeface="Calibri" panose="020F0502020204030204" pitchFamily="34" charset="0"/>
            </a:endParaRPr>
          </a:p>
          <a:p>
            <a:pPr marL="274320" marR="14604" indent="-274320">
              <a:lnSpc>
                <a:spcPct val="100000"/>
              </a:lnSpc>
              <a:spcBef>
                <a:spcPts val="0"/>
              </a:spcBef>
            </a:pPr>
            <a:r>
              <a:rPr lang="en-US" spc="25" dirty="0">
                <a:latin typeface="+mj-lt"/>
                <a:cs typeface="Calibri" panose="020F0502020204030204" pitchFamily="34" charset="0"/>
              </a:rPr>
              <a:t>There is no synchronization between team execution </a:t>
            </a:r>
          </a:p>
          <a:p>
            <a:pPr marL="274320" marR="14604" indent="-274320">
              <a:lnSpc>
                <a:spcPct val="100000"/>
              </a:lnSpc>
              <a:spcBef>
                <a:spcPts val="0"/>
              </a:spcBef>
            </a:pPr>
            <a:endParaRPr lang="en-US" spc="25" dirty="0">
              <a:latin typeface="+mj-lt"/>
              <a:cs typeface="Calibri" panose="020F0502020204030204" pitchFamily="34" charset="0"/>
            </a:endParaRPr>
          </a:p>
          <a:p>
            <a:pPr marL="274320" marR="14604" indent="-274320">
              <a:lnSpc>
                <a:spcPct val="100000"/>
              </a:lnSpc>
              <a:spcBef>
                <a:spcPts val="0"/>
              </a:spcBef>
            </a:pPr>
            <a:r>
              <a:rPr lang="en-US" spc="25" dirty="0">
                <a:latin typeface="+mj-lt"/>
                <a:cs typeface="Calibri" panose="020F0502020204030204" pitchFamily="34" charset="0"/>
              </a:rPr>
              <a:t>The notion of teams is similar to threads blocks in CUDA and workgroups in OpenCL</a:t>
            </a:r>
          </a:p>
          <a:p>
            <a:pPr marL="12700" marR="14604">
              <a:lnSpc>
                <a:spcPts val="2180"/>
              </a:lnSpc>
              <a:spcBef>
                <a:spcPts val="380"/>
              </a:spcBef>
            </a:pPr>
            <a:endParaRPr lang="en-US" spc="10" dirty="0">
              <a:latin typeface="Trebuchet MS"/>
              <a:cs typeface="Trebuchet MS"/>
            </a:endParaRP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1AF1D7-523F-A94C-8D3B-0813289DA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26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C08FF6-C23B-3C4D-95EF-EA821CDC36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725" y="1967157"/>
            <a:ext cx="4937760" cy="2923685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137160" indent="0">
              <a:buNone/>
            </a:pPr>
            <a:endParaRPr lang="en-US" sz="16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3716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float*a, *b, *c;</a:t>
            </a:r>
          </a:p>
          <a:p>
            <a:pPr marL="13716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 = (float*) malloc(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(float) * M);</a:t>
            </a:r>
          </a:p>
          <a:p>
            <a:pPr marL="13716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 = (float*) malloc(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(float) * M);</a:t>
            </a:r>
          </a:p>
          <a:p>
            <a:pPr marL="13716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 = (float*) malloc(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(float) * M);</a:t>
            </a:r>
          </a:p>
          <a:p>
            <a:pPr marL="137160" indent="0">
              <a:buNone/>
            </a:pPr>
            <a:b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</a:t>
            </a:r>
            <a:r>
              <a:rPr lang="en-US" sz="1600" b="1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target teams</a:t>
            </a:r>
          </a:p>
          <a:p>
            <a:pPr marL="13716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 M;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++)</a:t>
            </a:r>
          </a:p>
          <a:p>
            <a:pPr marL="13716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c[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= a[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* b[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pPr marL="13716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298924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2FFB1-8F40-6642-93D7-24B79330E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distribute directive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823F9-F5AB-6F43-AC30-9EBA1D9B44F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sz="2800" spc="20" dirty="0">
              <a:latin typeface="Trebuchet MS"/>
              <a:cs typeface="Trebuchet MS"/>
            </a:endParaRPr>
          </a:p>
          <a:p>
            <a:r>
              <a:rPr lang="en-US" sz="2800" spc="20" dirty="0">
                <a:latin typeface="Calibri Light" panose="020F0302020204030204" pitchFamily="34" charset="0"/>
                <a:cs typeface="Calibri Light" panose="020F0302020204030204" pitchFamily="34" charset="0"/>
              </a:rPr>
              <a:t>Distribute the work across </a:t>
            </a:r>
            <a:r>
              <a:rPr lang="en-US" sz="2800" spc="10" dirty="0">
                <a:latin typeface="Calibri Light" panose="020F0302020204030204" pitchFamily="34" charset="0"/>
                <a:cs typeface="Calibri Light" panose="020F0302020204030204" pitchFamily="34" charset="0"/>
              </a:rPr>
              <a:t>teams</a:t>
            </a:r>
            <a:endParaRPr lang="en-US" sz="28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en-US" sz="28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Distribution is done statically (i.e., fixed assignment) </a:t>
            </a:r>
          </a:p>
          <a:p>
            <a:endParaRPr lang="en-US" sz="28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No guarantee that all teams will execute simultaneously (or sequentially)</a:t>
            </a:r>
          </a:p>
          <a:p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4842B5-842A-6147-AC80-D1AD74627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27</a:t>
            </a:fld>
            <a:endParaRPr lang="en-US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7A382C80-04B4-E146-9A4C-D02B25C86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725" y="1967157"/>
            <a:ext cx="5100412" cy="3141291"/>
          </a:xfrm>
          <a:solidFill>
            <a:schemeClr val="tx1"/>
          </a:solidFill>
        </p:spPr>
        <p:txBody>
          <a:bodyPr>
            <a:normAutofit/>
          </a:bodyPr>
          <a:lstStyle/>
          <a:p>
            <a:pPr marL="137160" indent="0">
              <a:buNone/>
            </a:pPr>
            <a:endParaRPr lang="en-US" sz="19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float*a, *b, *c;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 = (float*) malloc(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(float) * M);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 = (float*) malloc(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(float) * M);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 = (float*) malloc(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(float) * M);</a:t>
            </a:r>
          </a:p>
          <a:p>
            <a:pPr marL="137160" indent="0" algn="ctr">
              <a:buNone/>
            </a:pPr>
            <a:endParaRPr lang="en-US" sz="18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37160" indent="0">
              <a:buNone/>
            </a:pP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target teams distribute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0;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 M;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++)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c[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= a[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* b[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214942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C64481-CA59-944A-8501-329CBE710DA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880725" y="6459538"/>
            <a:ext cx="1311275" cy="365125"/>
          </a:xfrm>
        </p:spPr>
        <p:txBody>
          <a:bodyPr/>
          <a:lstStyle/>
          <a:p>
            <a:fld id="{161A4360-E089-AD49-8E93-02198B5BC6C1}" type="slidenum">
              <a:rPr lang="en-US" smtClean="0"/>
              <a:t>28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023AEA-0552-264E-B807-F7DD5F79E369}"/>
              </a:ext>
            </a:extLst>
          </p:cNvPr>
          <p:cNvSpPr/>
          <p:nvPr/>
        </p:nvSpPr>
        <p:spPr>
          <a:xfrm>
            <a:off x="931343" y="3052679"/>
            <a:ext cx="1050768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/>
              <a:t>Demo: GPU offloading with OpenMP</a:t>
            </a:r>
          </a:p>
        </p:txBody>
      </p:sp>
    </p:spTree>
    <p:extLst>
      <p:ext uri="{BB962C8B-B14F-4D97-AF65-F5344CB8AC3E}">
        <p14:creationId xmlns:p14="http://schemas.microsoft.com/office/powerpoint/2010/main" val="33975997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image source</a:t>
            </a:r>
          </a:p>
          <a:p>
            <a:pPr lvl="1"/>
            <a:r>
              <a:rPr lang="en-US" dirty="0"/>
              <a:t>Matt </a:t>
            </a:r>
            <a:r>
              <a:rPr lang="en-US" dirty="0" err="1"/>
              <a:t>Rogg</a:t>
            </a:r>
            <a:r>
              <a:rPr lang="en-US" dirty="0"/>
              <a:t>, </a:t>
            </a:r>
            <a:r>
              <a:rPr lang="en-US" dirty="0" err="1"/>
              <a:t>Firstmark</a:t>
            </a:r>
            <a:r>
              <a:rPr lang="en-US" dirty="0"/>
              <a:t> Capital (Edge Computing Platforms)</a:t>
            </a:r>
          </a:p>
          <a:p>
            <a:pPr lvl="1"/>
            <a:r>
              <a:rPr lang="en-US" dirty="0"/>
              <a:t>Michael Klem, Intel (OpenMP levels of parallelism)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FEA81F-DEE0-F244-8CB8-DBA4E43F6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195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Heterogenous Computing in Mobile Processing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095416" y="2061803"/>
            <a:ext cx="4707316" cy="3530487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 bwMode="auto">
          <a:xfrm>
            <a:off x="8272196" y="2874667"/>
            <a:ext cx="1189038" cy="1166812"/>
          </a:xfrm>
          <a:prstGeom prst="ellipse">
            <a:avLst/>
          </a:prstGeom>
          <a:solidFill>
            <a:schemeClr val="accent6">
              <a:lumMod val="20000"/>
              <a:lumOff val="80000"/>
              <a:alpha val="20000"/>
            </a:schemeClr>
          </a:solidFill>
          <a:ln w="539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 sz="2400" dirty="0">
              <a:ln w="28575" cmpd="sng">
                <a:solidFill>
                  <a:srgbClr val="FF0000"/>
                </a:solidFill>
              </a:ln>
              <a:noFill/>
              <a:cs typeface="ＭＳ Ｐゴシック" charset="-128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5666376" y="3458870"/>
            <a:ext cx="1071407" cy="103492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DF4757F-2AE2-5940-863D-02E7B9D7D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3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454EE69-17A7-4C41-ACDF-D402D9507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376" y="1248946"/>
            <a:ext cx="5080000" cy="515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691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C8E80-7386-7744-BEEB-EAE05A3E4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Heterogenous Computing in Mobile Processing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9DC52-5B0B-F046-87F9-E4889990E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413FD3-F8F2-0E46-8686-E2ECB2E5B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32925" y="2124437"/>
            <a:ext cx="4514844" cy="33861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C94CC7-C158-5849-9EE2-73E86724E0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5295" y="1923461"/>
            <a:ext cx="3048104" cy="3934390"/>
          </a:xfrm>
          <a:prstGeom prst="rect">
            <a:avLst/>
          </a:prstGeom>
        </p:spPr>
      </p:pic>
      <p:sp>
        <p:nvSpPr>
          <p:cNvPr id="9" name="Right Arrow 8">
            <a:extLst>
              <a:ext uri="{FF2B5EF4-FFF2-40B4-BE49-F238E27FC236}">
                <a16:creationId xmlns:a16="http://schemas.microsoft.com/office/drawing/2014/main" id="{D9961C3F-AE31-984C-ABFD-5B9E81E3C5AE}"/>
              </a:ext>
            </a:extLst>
          </p:cNvPr>
          <p:cNvSpPr/>
          <p:nvPr/>
        </p:nvSpPr>
        <p:spPr>
          <a:xfrm>
            <a:off x="4879693" y="3223387"/>
            <a:ext cx="1246787" cy="1239815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815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sitting, several, table&#10;&#10;Description automatically generated">
            <a:extLst>
              <a:ext uri="{FF2B5EF4-FFF2-40B4-BE49-F238E27FC236}">
                <a16:creationId xmlns:a16="http://schemas.microsoft.com/office/drawing/2014/main" id="{BBB13B39-E934-C24D-9C7F-F63EE7263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2310" y="1513018"/>
            <a:ext cx="8008340" cy="4754952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2CB775D-C100-B843-AB5E-8B24DB1B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Heterogeneity on the Edge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0DC79E-F0A0-1043-B358-4F124CC3C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500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5DBCB-241C-EA41-9A60-21D827577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“Soft” Heterogeneity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B72EB-1D18-DA47-BB5B-6CDADE400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2870" indent="0">
              <a:buNone/>
            </a:pPr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0351AE-7F89-564D-BE35-5C3AA742F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7F51E-C968-4642-99CF-EE90FFA65F66}" type="slidenum">
              <a:rPr lang="en-US" smtClean="0"/>
              <a:t>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24486C-083D-4543-9EE2-7CE8E523AD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244"/>
          <a:stretch/>
        </p:blipFill>
        <p:spPr>
          <a:xfrm>
            <a:off x="546523" y="1938042"/>
            <a:ext cx="5549477" cy="30124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50D428-D183-4B4D-B5F8-5AA13DCA4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3214" y="2659755"/>
            <a:ext cx="4549272" cy="30124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1D623D1-094D-9F43-8379-E5A2DBEF9079}"/>
              </a:ext>
            </a:extLst>
          </p:cNvPr>
          <p:cNvSpPr txBox="1"/>
          <p:nvPr/>
        </p:nvSpPr>
        <p:spPr>
          <a:xfrm>
            <a:off x="3217649" y="5155621"/>
            <a:ext cx="10380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DVFS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BB99B4-19C2-834B-A09C-1FF5C7B8A5BF}"/>
              </a:ext>
            </a:extLst>
          </p:cNvPr>
          <p:cNvSpPr txBox="1"/>
          <p:nvPr/>
        </p:nvSpPr>
        <p:spPr>
          <a:xfrm>
            <a:off x="7111527" y="1809015"/>
            <a:ext cx="32678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Fat and Thin Cores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FFBF1F-F459-AA40-9C08-430CCC5A57C9}"/>
              </a:ext>
            </a:extLst>
          </p:cNvPr>
          <p:cNvSpPr txBox="1"/>
          <p:nvPr/>
        </p:nvSpPr>
        <p:spPr>
          <a:xfrm>
            <a:off x="10283646" y="5905952"/>
            <a:ext cx="1744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image: </a:t>
            </a:r>
            <a:r>
              <a:rPr lang="en-US" dirty="0" err="1"/>
              <a:t>SemiWiki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262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+ GPU Heterogeneity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8713" y="2000321"/>
            <a:ext cx="7735533" cy="2608918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BFA0EC-E60E-0443-8E8F-4E824A6C2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7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A17C09-5B48-374C-8F16-D44001CCBDA6}"/>
              </a:ext>
            </a:extLst>
          </p:cNvPr>
          <p:cNvSpPr txBox="1"/>
          <p:nvPr/>
        </p:nvSpPr>
        <p:spPr>
          <a:xfrm>
            <a:off x="8322981" y="4963803"/>
            <a:ext cx="28895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C00000"/>
                </a:solidFill>
                <a:latin typeface="Chalkduster" panose="03050602040202020205" pitchFamily="66" charset="77"/>
              </a:rPr>
              <a:t>Focus of this module</a:t>
            </a:r>
          </a:p>
        </p:txBody>
      </p:sp>
    </p:spTree>
    <p:extLst>
      <p:ext uri="{BB962C8B-B14F-4D97-AF65-F5344CB8AC3E}">
        <p14:creationId xmlns:p14="http://schemas.microsoft.com/office/powerpoint/2010/main" val="1644388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OpenMP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(stands for: Open Multi-Processing 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An Application Program Interface (API) that may be used to explicitly direct multi-threaded, </a:t>
            </a:r>
            <a:r>
              <a:rPr lang="en-US" sz="2800" b="1" i="1" dirty="0">
                <a:solidFill>
                  <a:srgbClr val="C00000"/>
                </a:solidFill>
              </a:rPr>
              <a:t>shared-memory</a:t>
            </a:r>
            <a:r>
              <a:rPr lang="en-US" sz="2800" dirty="0"/>
              <a:t> parallelism.</a:t>
            </a:r>
          </a:p>
          <a:p>
            <a:endParaRPr lang="en-US" sz="2800" dirty="0"/>
          </a:p>
          <a:p>
            <a:r>
              <a:rPr lang="en-US" sz="2800" dirty="0"/>
              <a:t>Comprised of three primary API components:</a:t>
            </a:r>
          </a:p>
          <a:p>
            <a:pPr lvl="1"/>
            <a:r>
              <a:rPr lang="en-US" sz="2400" dirty="0"/>
              <a:t>Compiler Directives (pragmas)</a:t>
            </a:r>
          </a:p>
          <a:p>
            <a:pPr lvl="1"/>
            <a:r>
              <a:rPr lang="en-US" sz="2400" dirty="0"/>
              <a:t>Runtime Library</a:t>
            </a:r>
          </a:p>
          <a:p>
            <a:pPr lvl="1"/>
            <a:r>
              <a:rPr lang="en-US" sz="2400" dirty="0"/>
              <a:t>Environment Variables</a:t>
            </a:r>
          </a:p>
          <a:p>
            <a:endParaRPr lang="en-US" altLang="x-none" sz="2800" dirty="0"/>
          </a:p>
          <a:p>
            <a:r>
              <a:rPr lang="en-US" altLang="x-none" sz="2800" dirty="0"/>
              <a:t>Not an independent language</a:t>
            </a:r>
          </a:p>
          <a:p>
            <a:r>
              <a:rPr lang="en-US" altLang="x-none" sz="2800" dirty="0"/>
              <a:t>An extension to Fortran, C, C++ 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922C90-4680-8845-9760-A60689064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3722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0339" y="1521016"/>
            <a:ext cx="1270000" cy="1270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213" y="1577403"/>
            <a:ext cx="5559098" cy="4415851"/>
          </a:xfrm>
        </p:spPr>
        <p:txBody>
          <a:bodyPr>
            <a:normAutofit/>
          </a:bodyPr>
          <a:lstStyle/>
          <a:p>
            <a:r>
              <a:rPr lang="en-US" sz="2800" dirty="0"/>
              <a:t>Provide a common standard among a variety of shared memory architectures/platforms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Jointly defined and endorsed by a group of major computer hardware and software vendors</a:t>
            </a:r>
          </a:p>
          <a:p>
            <a:pPr lvl="1"/>
            <a:endParaRPr lang="en-US" dirty="0"/>
          </a:p>
          <a:p>
            <a:endParaRPr lang="en-US" sz="2800" dirty="0"/>
          </a:p>
          <a:p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7500" y="430370"/>
            <a:ext cx="2243328" cy="73152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9164" y="2367205"/>
            <a:ext cx="1061795" cy="10617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5706" y="2688772"/>
            <a:ext cx="1270000" cy="127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7435" y="1731917"/>
            <a:ext cx="1270000" cy="127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722" y="3653972"/>
            <a:ext cx="1270000" cy="127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5143" y="4123146"/>
            <a:ext cx="1270000" cy="1270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316" y="5013598"/>
            <a:ext cx="2346421" cy="9009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9164" y="3222172"/>
            <a:ext cx="1270000" cy="1270000"/>
          </a:xfrm>
          <a:prstGeom prst="rect">
            <a:avLst/>
          </a:prstGeom>
        </p:spPr>
      </p:pic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4D38702-497F-5940-96A0-427A246D8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072221"/>
      </p:ext>
    </p:extLst>
  </p:cSld>
  <p:clrMapOvr>
    <a:masterClrMapping/>
  </p:clrMapOvr>
</p:sld>
</file>

<file path=ppt/theme/theme1.xml><?xml version="1.0" encoding="utf-8"?>
<a:theme xmlns:a="http://schemas.openxmlformats.org/drawingml/2006/main" name="conftalk_wid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uch_slides_template_wide" id="{E05F432F-99A9-0944-A279-EA19BADE304E}" vid="{CC5DEB4D-F4D2-FD40-80EA-5F5EE3D049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960</TotalTime>
  <Words>1042</Words>
  <Application>Microsoft Macintosh PowerPoint</Application>
  <PresentationFormat>Widescreen</PresentationFormat>
  <Paragraphs>236</Paragraphs>
  <Slides>29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Arial</vt:lpstr>
      <vt:lpstr>Calibri</vt:lpstr>
      <vt:lpstr>Calibri Light</vt:lpstr>
      <vt:lpstr>Chalkduster</vt:lpstr>
      <vt:lpstr>Consolas</vt:lpstr>
      <vt:lpstr>Courier New</vt:lpstr>
      <vt:lpstr>Trebuchet MS</vt:lpstr>
      <vt:lpstr>conftalk_wide</vt:lpstr>
      <vt:lpstr>Heterogeneous Programming with OpenMP</vt:lpstr>
      <vt:lpstr>Heterogenous Computing in HPC </vt:lpstr>
      <vt:lpstr>Heterogenous Computing in Mobile Processing</vt:lpstr>
      <vt:lpstr>Heterogenous Computing in Mobile Processing</vt:lpstr>
      <vt:lpstr>Heterogeneity on the Edge</vt:lpstr>
      <vt:lpstr>“Soft” Heterogeneity</vt:lpstr>
      <vt:lpstr>CPU + GPU Heterogeneity</vt:lpstr>
      <vt:lpstr>OpenMP (stands for: Open Multi-Processing )</vt:lpstr>
      <vt:lpstr>Standardization</vt:lpstr>
      <vt:lpstr>OpenMP Features: Programmability</vt:lpstr>
      <vt:lpstr>OpenMP Features: Low overhead  </vt:lpstr>
      <vt:lpstr>OpenMP Features: Portability</vt:lpstr>
      <vt:lpstr>OpenMP Features</vt:lpstr>
      <vt:lpstr>OpenMP Execution Model</vt:lpstr>
      <vt:lpstr>PowerPoint Presentation</vt:lpstr>
      <vt:lpstr>Hello World Demo: Recap</vt:lpstr>
      <vt:lpstr>Hello World Demo: Recap</vt:lpstr>
      <vt:lpstr>Hello World Demo: Recap</vt:lpstr>
      <vt:lpstr>Limitations and Semantics</vt:lpstr>
      <vt:lpstr>Data Sharing</vt:lpstr>
      <vt:lpstr>Privatization</vt:lpstr>
      <vt:lpstr>GPU Computing</vt:lpstr>
      <vt:lpstr>GPU Programming with OpenMP</vt:lpstr>
      <vt:lpstr>GPU Programming with OpenMP</vt:lpstr>
      <vt:lpstr>The target directive</vt:lpstr>
      <vt:lpstr>The teams directive</vt:lpstr>
      <vt:lpstr>The distribute directive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Qasem, Apan M</dc:creator>
  <cp:lastModifiedBy>Qasem, Apan M</cp:lastModifiedBy>
  <cp:revision>103</cp:revision>
  <dcterms:created xsi:type="dcterms:W3CDTF">2020-06-07T22:37:10Z</dcterms:created>
  <dcterms:modified xsi:type="dcterms:W3CDTF">2020-08-06T16:34:46Z</dcterms:modified>
</cp:coreProperties>
</file>